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sldIdLst>
    <p:sldId id="256" r:id="rId3"/>
    <p:sldId id="258" r:id="rId4"/>
    <p:sldId id="257" r:id="rId5"/>
    <p:sldId id="259" r:id="rId6"/>
    <p:sldId id="260" r:id="rId7"/>
    <p:sldId id="261" r:id="rId8"/>
    <p:sldId id="262" r:id="rId9"/>
    <p:sldId id="263" r:id="rId10"/>
    <p:sldId id="264" r:id="rId11"/>
    <p:sldId id="265" r:id="rId1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DACF54-D9A4-4CD2-82EF-98A34C7057CF}" type="doc">
      <dgm:prSet loTypeId="urn:microsoft.com/office/officeart/2008/layout/LinedList" loCatId="list" qsTypeId="urn:microsoft.com/office/officeart/2005/8/quickstyle/simple2" qsCatId="simple" csTypeId="urn:microsoft.com/office/officeart/2005/8/colors/colorful2" csCatId="colorful"/>
      <dgm:spPr/>
      <dgm:t>
        <a:bodyPr/>
        <a:lstStyle/>
        <a:p>
          <a:endParaRPr lang="en-US"/>
        </a:p>
      </dgm:t>
    </dgm:pt>
    <dgm:pt modelId="{0CE6C7EF-0112-49DF-B2D6-AFCEBCA06512}">
      <dgm:prSet/>
      <dgm:spPr/>
      <dgm:t>
        <a:bodyPr/>
        <a:lstStyle/>
        <a:p>
          <a:r>
            <a:rPr lang="nl-NL"/>
            <a:t>1. Lees de 6 menstypen door; geef per menstype aan wat je wel/niet herkent. </a:t>
          </a:r>
          <a:endParaRPr lang="en-US"/>
        </a:p>
      </dgm:t>
    </dgm:pt>
    <dgm:pt modelId="{8C27B6CD-2B68-4B3C-B8E0-0944C7D081BE}" type="parTrans" cxnId="{8235BD0D-2FEF-4375-8EBF-7C992E99624D}">
      <dgm:prSet/>
      <dgm:spPr/>
      <dgm:t>
        <a:bodyPr/>
        <a:lstStyle/>
        <a:p>
          <a:endParaRPr lang="en-US"/>
        </a:p>
      </dgm:t>
    </dgm:pt>
    <dgm:pt modelId="{0C362E53-1F2C-442A-9C44-8AAC735860A1}" type="sibTrans" cxnId="{8235BD0D-2FEF-4375-8EBF-7C992E99624D}">
      <dgm:prSet/>
      <dgm:spPr/>
      <dgm:t>
        <a:bodyPr/>
        <a:lstStyle/>
        <a:p>
          <a:endParaRPr lang="en-US"/>
        </a:p>
      </dgm:t>
    </dgm:pt>
    <dgm:pt modelId="{E3521FE2-6179-47AE-A7AB-B3FBCFA95264}">
      <dgm:prSet/>
      <dgm:spPr/>
      <dgm:t>
        <a:bodyPr/>
        <a:lstStyle/>
        <a:p>
          <a:r>
            <a:rPr lang="nl-NL"/>
            <a:t>2. In welk twee menstypen herken jij jezelf het meest, en waarom? </a:t>
          </a:r>
          <a:endParaRPr lang="en-US"/>
        </a:p>
      </dgm:t>
    </dgm:pt>
    <dgm:pt modelId="{885F85F5-46D6-4644-9167-3ADE16F81EAC}" type="parTrans" cxnId="{E45897EC-32CE-4B5D-90B1-5AA538861AB3}">
      <dgm:prSet/>
      <dgm:spPr/>
      <dgm:t>
        <a:bodyPr/>
        <a:lstStyle/>
        <a:p>
          <a:endParaRPr lang="en-US"/>
        </a:p>
      </dgm:t>
    </dgm:pt>
    <dgm:pt modelId="{8B443116-DF56-40E2-B7E7-C485136FF486}" type="sibTrans" cxnId="{E45897EC-32CE-4B5D-90B1-5AA538861AB3}">
      <dgm:prSet/>
      <dgm:spPr/>
      <dgm:t>
        <a:bodyPr/>
        <a:lstStyle/>
        <a:p>
          <a:endParaRPr lang="en-US"/>
        </a:p>
      </dgm:t>
    </dgm:pt>
    <dgm:pt modelId="{F44ABA39-8D31-4F78-9096-4FFF5A9D7438}">
      <dgm:prSet/>
      <dgm:spPr/>
      <dgm:t>
        <a:bodyPr/>
        <a:lstStyle/>
        <a:p>
          <a:r>
            <a:rPr lang="nl-NL"/>
            <a:t>3. In welk menstype herken jij jezelf het minst, en waarom? </a:t>
          </a:r>
          <a:endParaRPr lang="en-US"/>
        </a:p>
      </dgm:t>
    </dgm:pt>
    <dgm:pt modelId="{4B4960DF-C1D0-4AC2-9804-56DD6A1CB28E}" type="parTrans" cxnId="{D87855A6-4A77-4D02-9274-4E39D1771187}">
      <dgm:prSet/>
      <dgm:spPr/>
      <dgm:t>
        <a:bodyPr/>
        <a:lstStyle/>
        <a:p>
          <a:endParaRPr lang="en-US"/>
        </a:p>
      </dgm:t>
    </dgm:pt>
    <dgm:pt modelId="{BB91901F-D2C1-4086-8527-8D052C828D49}" type="sibTrans" cxnId="{D87855A6-4A77-4D02-9274-4E39D1771187}">
      <dgm:prSet/>
      <dgm:spPr/>
      <dgm:t>
        <a:bodyPr/>
        <a:lstStyle/>
        <a:p>
          <a:endParaRPr lang="en-US"/>
        </a:p>
      </dgm:t>
    </dgm:pt>
    <dgm:pt modelId="{926F40C4-ACA9-42E1-BCAB-609C626161FF}">
      <dgm:prSet/>
      <dgm:spPr/>
      <dgm:t>
        <a:bodyPr/>
        <a:lstStyle/>
        <a:p>
          <a:r>
            <a:rPr lang="nl-NL"/>
            <a:t>4. Bedenk voor elk menstype 2 beroepen waar je goed past met dit menstype </a:t>
          </a:r>
          <a:endParaRPr lang="en-US"/>
        </a:p>
      </dgm:t>
    </dgm:pt>
    <dgm:pt modelId="{A9A32A53-188E-4B1F-A683-6674CC81F7B9}" type="parTrans" cxnId="{21D3F878-2A5E-4B08-9BBD-5DAE7D84E3E4}">
      <dgm:prSet/>
      <dgm:spPr/>
      <dgm:t>
        <a:bodyPr/>
        <a:lstStyle/>
        <a:p>
          <a:endParaRPr lang="en-US"/>
        </a:p>
      </dgm:t>
    </dgm:pt>
    <dgm:pt modelId="{C8F423AA-F6AE-4A4E-A0E1-C6E90EBCFD25}" type="sibTrans" cxnId="{21D3F878-2A5E-4B08-9BBD-5DAE7D84E3E4}">
      <dgm:prSet/>
      <dgm:spPr/>
      <dgm:t>
        <a:bodyPr/>
        <a:lstStyle/>
        <a:p>
          <a:endParaRPr lang="en-US"/>
        </a:p>
      </dgm:t>
    </dgm:pt>
    <dgm:pt modelId="{8F0FA6F0-5A22-43EA-B273-5F5959A68F5F}" type="pres">
      <dgm:prSet presAssocID="{B5DACF54-D9A4-4CD2-82EF-98A34C7057CF}" presName="vert0" presStyleCnt="0">
        <dgm:presLayoutVars>
          <dgm:dir/>
          <dgm:animOne val="branch"/>
          <dgm:animLvl val="lvl"/>
        </dgm:presLayoutVars>
      </dgm:prSet>
      <dgm:spPr/>
    </dgm:pt>
    <dgm:pt modelId="{CDC5116B-E1A5-49FE-A4FB-289905237678}" type="pres">
      <dgm:prSet presAssocID="{0CE6C7EF-0112-49DF-B2D6-AFCEBCA06512}" presName="thickLine" presStyleLbl="alignNode1" presStyleIdx="0" presStyleCnt="4"/>
      <dgm:spPr/>
    </dgm:pt>
    <dgm:pt modelId="{1EB30C46-26DD-4256-AC67-3A38226E8382}" type="pres">
      <dgm:prSet presAssocID="{0CE6C7EF-0112-49DF-B2D6-AFCEBCA06512}" presName="horz1" presStyleCnt="0"/>
      <dgm:spPr/>
    </dgm:pt>
    <dgm:pt modelId="{A32BB6C3-7AAF-4CB9-B254-8C8192BA8D0D}" type="pres">
      <dgm:prSet presAssocID="{0CE6C7EF-0112-49DF-B2D6-AFCEBCA06512}" presName="tx1" presStyleLbl="revTx" presStyleIdx="0" presStyleCnt="4"/>
      <dgm:spPr/>
    </dgm:pt>
    <dgm:pt modelId="{EC58F393-420A-409F-9585-26EEDFCFE944}" type="pres">
      <dgm:prSet presAssocID="{0CE6C7EF-0112-49DF-B2D6-AFCEBCA06512}" presName="vert1" presStyleCnt="0"/>
      <dgm:spPr/>
    </dgm:pt>
    <dgm:pt modelId="{244C86FB-A24C-4BF1-84AB-D8F8B983F3F2}" type="pres">
      <dgm:prSet presAssocID="{E3521FE2-6179-47AE-A7AB-B3FBCFA95264}" presName="thickLine" presStyleLbl="alignNode1" presStyleIdx="1" presStyleCnt="4"/>
      <dgm:spPr/>
    </dgm:pt>
    <dgm:pt modelId="{04C1B697-919A-40FA-BF59-AB9C0F5BE6A9}" type="pres">
      <dgm:prSet presAssocID="{E3521FE2-6179-47AE-A7AB-B3FBCFA95264}" presName="horz1" presStyleCnt="0"/>
      <dgm:spPr/>
    </dgm:pt>
    <dgm:pt modelId="{08E6969C-59CB-47F6-BD47-CB7F61A7EDB0}" type="pres">
      <dgm:prSet presAssocID="{E3521FE2-6179-47AE-A7AB-B3FBCFA95264}" presName="tx1" presStyleLbl="revTx" presStyleIdx="1" presStyleCnt="4"/>
      <dgm:spPr/>
    </dgm:pt>
    <dgm:pt modelId="{225AA8C7-D1A7-4991-99F0-FA2ECE2D2CD5}" type="pres">
      <dgm:prSet presAssocID="{E3521FE2-6179-47AE-A7AB-B3FBCFA95264}" presName="vert1" presStyleCnt="0"/>
      <dgm:spPr/>
    </dgm:pt>
    <dgm:pt modelId="{33FD9C81-2B3B-4ADB-A539-71338C0F9D20}" type="pres">
      <dgm:prSet presAssocID="{F44ABA39-8D31-4F78-9096-4FFF5A9D7438}" presName="thickLine" presStyleLbl="alignNode1" presStyleIdx="2" presStyleCnt="4"/>
      <dgm:spPr/>
    </dgm:pt>
    <dgm:pt modelId="{3C8EAFCE-930A-4323-BEB4-C382CE3D2B30}" type="pres">
      <dgm:prSet presAssocID="{F44ABA39-8D31-4F78-9096-4FFF5A9D7438}" presName="horz1" presStyleCnt="0"/>
      <dgm:spPr/>
    </dgm:pt>
    <dgm:pt modelId="{7F1749B9-215D-4CBA-98DA-8CC1FBDD671E}" type="pres">
      <dgm:prSet presAssocID="{F44ABA39-8D31-4F78-9096-4FFF5A9D7438}" presName="tx1" presStyleLbl="revTx" presStyleIdx="2" presStyleCnt="4"/>
      <dgm:spPr/>
    </dgm:pt>
    <dgm:pt modelId="{4CC5A012-9EFC-4ACA-99A2-C16AF43C57AC}" type="pres">
      <dgm:prSet presAssocID="{F44ABA39-8D31-4F78-9096-4FFF5A9D7438}" presName="vert1" presStyleCnt="0"/>
      <dgm:spPr/>
    </dgm:pt>
    <dgm:pt modelId="{A465288E-E4CA-4540-AC7D-4664403B4BAA}" type="pres">
      <dgm:prSet presAssocID="{926F40C4-ACA9-42E1-BCAB-609C626161FF}" presName="thickLine" presStyleLbl="alignNode1" presStyleIdx="3" presStyleCnt="4"/>
      <dgm:spPr/>
    </dgm:pt>
    <dgm:pt modelId="{A5F060D3-E8C9-4585-9695-BADAAF4AE572}" type="pres">
      <dgm:prSet presAssocID="{926F40C4-ACA9-42E1-BCAB-609C626161FF}" presName="horz1" presStyleCnt="0"/>
      <dgm:spPr/>
    </dgm:pt>
    <dgm:pt modelId="{837E966C-B176-48AC-85C1-9EAF95174ED7}" type="pres">
      <dgm:prSet presAssocID="{926F40C4-ACA9-42E1-BCAB-609C626161FF}" presName="tx1" presStyleLbl="revTx" presStyleIdx="3" presStyleCnt="4"/>
      <dgm:spPr/>
    </dgm:pt>
    <dgm:pt modelId="{11AEC12F-6E2E-4574-B731-C71FF9025CE0}" type="pres">
      <dgm:prSet presAssocID="{926F40C4-ACA9-42E1-BCAB-609C626161FF}" presName="vert1" presStyleCnt="0"/>
      <dgm:spPr/>
    </dgm:pt>
  </dgm:ptLst>
  <dgm:cxnLst>
    <dgm:cxn modelId="{8235BD0D-2FEF-4375-8EBF-7C992E99624D}" srcId="{B5DACF54-D9A4-4CD2-82EF-98A34C7057CF}" destId="{0CE6C7EF-0112-49DF-B2D6-AFCEBCA06512}" srcOrd="0" destOrd="0" parTransId="{8C27B6CD-2B68-4B3C-B8E0-0944C7D081BE}" sibTransId="{0C362E53-1F2C-442A-9C44-8AAC735860A1}"/>
    <dgm:cxn modelId="{3E64AA3B-C575-47AA-A263-F46324F9D7F7}" type="presOf" srcId="{F44ABA39-8D31-4F78-9096-4FFF5A9D7438}" destId="{7F1749B9-215D-4CBA-98DA-8CC1FBDD671E}" srcOrd="0" destOrd="0" presId="urn:microsoft.com/office/officeart/2008/layout/LinedList"/>
    <dgm:cxn modelId="{86930B68-4A04-4190-9F36-DE364FFA8FE4}" type="presOf" srcId="{926F40C4-ACA9-42E1-BCAB-609C626161FF}" destId="{837E966C-B176-48AC-85C1-9EAF95174ED7}" srcOrd="0" destOrd="0" presId="urn:microsoft.com/office/officeart/2008/layout/LinedList"/>
    <dgm:cxn modelId="{687A4948-4A26-4C30-BEB4-0019FF27EA3E}" type="presOf" srcId="{0CE6C7EF-0112-49DF-B2D6-AFCEBCA06512}" destId="{A32BB6C3-7AAF-4CB9-B254-8C8192BA8D0D}" srcOrd="0" destOrd="0" presId="urn:microsoft.com/office/officeart/2008/layout/LinedList"/>
    <dgm:cxn modelId="{F6C3DA52-75B8-4708-8673-11606D2F3868}" type="presOf" srcId="{E3521FE2-6179-47AE-A7AB-B3FBCFA95264}" destId="{08E6969C-59CB-47F6-BD47-CB7F61A7EDB0}" srcOrd="0" destOrd="0" presId="urn:microsoft.com/office/officeart/2008/layout/LinedList"/>
    <dgm:cxn modelId="{21D3F878-2A5E-4B08-9BBD-5DAE7D84E3E4}" srcId="{B5DACF54-D9A4-4CD2-82EF-98A34C7057CF}" destId="{926F40C4-ACA9-42E1-BCAB-609C626161FF}" srcOrd="3" destOrd="0" parTransId="{A9A32A53-188E-4B1F-A683-6674CC81F7B9}" sibTransId="{C8F423AA-F6AE-4A4E-A0E1-C6E90EBCFD25}"/>
    <dgm:cxn modelId="{D87855A6-4A77-4D02-9274-4E39D1771187}" srcId="{B5DACF54-D9A4-4CD2-82EF-98A34C7057CF}" destId="{F44ABA39-8D31-4F78-9096-4FFF5A9D7438}" srcOrd="2" destOrd="0" parTransId="{4B4960DF-C1D0-4AC2-9804-56DD6A1CB28E}" sibTransId="{BB91901F-D2C1-4086-8527-8D052C828D49}"/>
    <dgm:cxn modelId="{E45897EC-32CE-4B5D-90B1-5AA538861AB3}" srcId="{B5DACF54-D9A4-4CD2-82EF-98A34C7057CF}" destId="{E3521FE2-6179-47AE-A7AB-B3FBCFA95264}" srcOrd="1" destOrd="0" parTransId="{885F85F5-46D6-4644-9167-3ADE16F81EAC}" sibTransId="{8B443116-DF56-40E2-B7E7-C485136FF486}"/>
    <dgm:cxn modelId="{D1ED07F2-CA85-4A8D-9F05-92D4CACE96E7}" type="presOf" srcId="{B5DACF54-D9A4-4CD2-82EF-98A34C7057CF}" destId="{8F0FA6F0-5A22-43EA-B273-5F5959A68F5F}" srcOrd="0" destOrd="0" presId="urn:microsoft.com/office/officeart/2008/layout/LinedList"/>
    <dgm:cxn modelId="{32C1169C-F033-48CC-A6EB-2EFDE352E460}" type="presParOf" srcId="{8F0FA6F0-5A22-43EA-B273-5F5959A68F5F}" destId="{CDC5116B-E1A5-49FE-A4FB-289905237678}" srcOrd="0" destOrd="0" presId="urn:microsoft.com/office/officeart/2008/layout/LinedList"/>
    <dgm:cxn modelId="{E4727CA8-9708-4502-B31D-DD15388AD44F}" type="presParOf" srcId="{8F0FA6F0-5A22-43EA-B273-5F5959A68F5F}" destId="{1EB30C46-26DD-4256-AC67-3A38226E8382}" srcOrd="1" destOrd="0" presId="urn:microsoft.com/office/officeart/2008/layout/LinedList"/>
    <dgm:cxn modelId="{D620853A-9D6A-4917-8F4F-58B12E067519}" type="presParOf" srcId="{1EB30C46-26DD-4256-AC67-3A38226E8382}" destId="{A32BB6C3-7AAF-4CB9-B254-8C8192BA8D0D}" srcOrd="0" destOrd="0" presId="urn:microsoft.com/office/officeart/2008/layout/LinedList"/>
    <dgm:cxn modelId="{FAEAC126-EFF5-4444-BD69-E0D9C7147C89}" type="presParOf" srcId="{1EB30C46-26DD-4256-AC67-3A38226E8382}" destId="{EC58F393-420A-409F-9585-26EEDFCFE944}" srcOrd="1" destOrd="0" presId="urn:microsoft.com/office/officeart/2008/layout/LinedList"/>
    <dgm:cxn modelId="{D05DFEFD-A336-4FF4-AC83-A4EF452074CD}" type="presParOf" srcId="{8F0FA6F0-5A22-43EA-B273-5F5959A68F5F}" destId="{244C86FB-A24C-4BF1-84AB-D8F8B983F3F2}" srcOrd="2" destOrd="0" presId="urn:microsoft.com/office/officeart/2008/layout/LinedList"/>
    <dgm:cxn modelId="{C9613305-A4F8-4A1D-AAE2-F9A60A7D2ABD}" type="presParOf" srcId="{8F0FA6F0-5A22-43EA-B273-5F5959A68F5F}" destId="{04C1B697-919A-40FA-BF59-AB9C0F5BE6A9}" srcOrd="3" destOrd="0" presId="urn:microsoft.com/office/officeart/2008/layout/LinedList"/>
    <dgm:cxn modelId="{4FF8D9EE-C9E8-4A0C-9DA2-1011DBA15A67}" type="presParOf" srcId="{04C1B697-919A-40FA-BF59-AB9C0F5BE6A9}" destId="{08E6969C-59CB-47F6-BD47-CB7F61A7EDB0}" srcOrd="0" destOrd="0" presId="urn:microsoft.com/office/officeart/2008/layout/LinedList"/>
    <dgm:cxn modelId="{F7B90EAF-ACA5-41FD-A13D-96C5E8C1EBB1}" type="presParOf" srcId="{04C1B697-919A-40FA-BF59-AB9C0F5BE6A9}" destId="{225AA8C7-D1A7-4991-99F0-FA2ECE2D2CD5}" srcOrd="1" destOrd="0" presId="urn:microsoft.com/office/officeart/2008/layout/LinedList"/>
    <dgm:cxn modelId="{9847FB55-1F0F-44C7-8C1B-08F58C266CAD}" type="presParOf" srcId="{8F0FA6F0-5A22-43EA-B273-5F5959A68F5F}" destId="{33FD9C81-2B3B-4ADB-A539-71338C0F9D20}" srcOrd="4" destOrd="0" presId="urn:microsoft.com/office/officeart/2008/layout/LinedList"/>
    <dgm:cxn modelId="{9DA24E97-0476-4BDB-9619-AEF231D45492}" type="presParOf" srcId="{8F0FA6F0-5A22-43EA-B273-5F5959A68F5F}" destId="{3C8EAFCE-930A-4323-BEB4-C382CE3D2B30}" srcOrd="5" destOrd="0" presId="urn:microsoft.com/office/officeart/2008/layout/LinedList"/>
    <dgm:cxn modelId="{6DDF59EB-825B-4403-81B7-CBBF77ED2E75}" type="presParOf" srcId="{3C8EAFCE-930A-4323-BEB4-C382CE3D2B30}" destId="{7F1749B9-215D-4CBA-98DA-8CC1FBDD671E}" srcOrd="0" destOrd="0" presId="urn:microsoft.com/office/officeart/2008/layout/LinedList"/>
    <dgm:cxn modelId="{50EDBA4C-4DAC-42EF-AF6F-59E0BD452D28}" type="presParOf" srcId="{3C8EAFCE-930A-4323-BEB4-C382CE3D2B30}" destId="{4CC5A012-9EFC-4ACA-99A2-C16AF43C57AC}" srcOrd="1" destOrd="0" presId="urn:microsoft.com/office/officeart/2008/layout/LinedList"/>
    <dgm:cxn modelId="{7153D376-9581-47FB-8E6E-BE64233A2C92}" type="presParOf" srcId="{8F0FA6F0-5A22-43EA-B273-5F5959A68F5F}" destId="{A465288E-E4CA-4540-AC7D-4664403B4BAA}" srcOrd="6" destOrd="0" presId="urn:microsoft.com/office/officeart/2008/layout/LinedList"/>
    <dgm:cxn modelId="{E83D9A07-C340-4A2F-AF96-4E536F08BC54}" type="presParOf" srcId="{8F0FA6F0-5A22-43EA-B273-5F5959A68F5F}" destId="{A5F060D3-E8C9-4585-9695-BADAAF4AE572}" srcOrd="7" destOrd="0" presId="urn:microsoft.com/office/officeart/2008/layout/LinedList"/>
    <dgm:cxn modelId="{7A0642DD-1BD7-486E-83F7-878C54D5794D}" type="presParOf" srcId="{A5F060D3-E8C9-4585-9695-BADAAF4AE572}" destId="{837E966C-B176-48AC-85C1-9EAF95174ED7}" srcOrd="0" destOrd="0" presId="urn:microsoft.com/office/officeart/2008/layout/LinedList"/>
    <dgm:cxn modelId="{A148702B-081A-447A-8F65-EB3488C14BF0}" type="presParOf" srcId="{A5F060D3-E8C9-4585-9695-BADAAF4AE572}" destId="{11AEC12F-6E2E-4574-B731-C71FF9025CE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5116B-E1A5-49FE-A4FB-289905237678}">
      <dsp:nvSpPr>
        <dsp:cNvPr id="0" name=""/>
        <dsp:cNvSpPr/>
      </dsp:nvSpPr>
      <dsp:spPr>
        <a:xfrm>
          <a:off x="0" y="0"/>
          <a:ext cx="6254724"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A32BB6C3-7AAF-4CB9-B254-8C8192BA8D0D}">
      <dsp:nvSpPr>
        <dsp:cNvPr id="0" name=""/>
        <dsp:cNvSpPr/>
      </dsp:nvSpPr>
      <dsp:spPr>
        <a:xfrm>
          <a:off x="0" y="0"/>
          <a:ext cx="6254724" cy="1373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1. Lees de 6 menstypen door; geef per menstype aan wat je wel/niet herkent. </a:t>
          </a:r>
          <a:endParaRPr lang="en-US" sz="2800" kern="1200"/>
        </a:p>
      </dsp:txBody>
      <dsp:txXfrm>
        <a:off x="0" y="0"/>
        <a:ext cx="6254724" cy="1373187"/>
      </dsp:txXfrm>
    </dsp:sp>
    <dsp:sp modelId="{244C86FB-A24C-4BF1-84AB-D8F8B983F3F2}">
      <dsp:nvSpPr>
        <dsp:cNvPr id="0" name=""/>
        <dsp:cNvSpPr/>
      </dsp:nvSpPr>
      <dsp:spPr>
        <a:xfrm>
          <a:off x="0" y="1373187"/>
          <a:ext cx="6254724" cy="0"/>
        </a:xfrm>
        <a:prstGeom prst="line">
          <a:avLst/>
        </a:prstGeom>
        <a:solidFill>
          <a:schemeClr val="accent2">
            <a:hueOff val="338845"/>
            <a:satOff val="-542"/>
            <a:lumOff val="66"/>
            <a:alphaOff val="0"/>
          </a:schemeClr>
        </a:solidFill>
        <a:ln w="12700" cap="flat" cmpd="sng" algn="ctr">
          <a:solidFill>
            <a:schemeClr val="accent2">
              <a:hueOff val="338845"/>
              <a:satOff val="-542"/>
              <a:lumOff val="66"/>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08E6969C-59CB-47F6-BD47-CB7F61A7EDB0}">
      <dsp:nvSpPr>
        <dsp:cNvPr id="0" name=""/>
        <dsp:cNvSpPr/>
      </dsp:nvSpPr>
      <dsp:spPr>
        <a:xfrm>
          <a:off x="0" y="1373187"/>
          <a:ext cx="6254724" cy="1373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2. In welk twee menstypen herken jij jezelf het meest, en waarom? </a:t>
          </a:r>
          <a:endParaRPr lang="en-US" sz="2800" kern="1200"/>
        </a:p>
      </dsp:txBody>
      <dsp:txXfrm>
        <a:off x="0" y="1373187"/>
        <a:ext cx="6254724" cy="1373187"/>
      </dsp:txXfrm>
    </dsp:sp>
    <dsp:sp modelId="{33FD9C81-2B3B-4ADB-A539-71338C0F9D20}">
      <dsp:nvSpPr>
        <dsp:cNvPr id="0" name=""/>
        <dsp:cNvSpPr/>
      </dsp:nvSpPr>
      <dsp:spPr>
        <a:xfrm>
          <a:off x="0" y="2746375"/>
          <a:ext cx="6254724" cy="0"/>
        </a:xfrm>
        <a:prstGeom prst="line">
          <a:avLst/>
        </a:prstGeom>
        <a:solidFill>
          <a:schemeClr val="accent2">
            <a:hueOff val="677690"/>
            <a:satOff val="-1085"/>
            <a:lumOff val="132"/>
            <a:alphaOff val="0"/>
          </a:schemeClr>
        </a:solidFill>
        <a:ln w="12700" cap="flat" cmpd="sng" algn="ctr">
          <a:solidFill>
            <a:schemeClr val="accent2">
              <a:hueOff val="677690"/>
              <a:satOff val="-1085"/>
              <a:lumOff val="132"/>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7F1749B9-215D-4CBA-98DA-8CC1FBDD671E}">
      <dsp:nvSpPr>
        <dsp:cNvPr id="0" name=""/>
        <dsp:cNvSpPr/>
      </dsp:nvSpPr>
      <dsp:spPr>
        <a:xfrm>
          <a:off x="0" y="2746375"/>
          <a:ext cx="6254724" cy="1373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3. In welk menstype herken jij jezelf het minst, en waarom? </a:t>
          </a:r>
          <a:endParaRPr lang="en-US" sz="2800" kern="1200"/>
        </a:p>
      </dsp:txBody>
      <dsp:txXfrm>
        <a:off x="0" y="2746375"/>
        <a:ext cx="6254724" cy="1373187"/>
      </dsp:txXfrm>
    </dsp:sp>
    <dsp:sp modelId="{A465288E-E4CA-4540-AC7D-4664403B4BAA}">
      <dsp:nvSpPr>
        <dsp:cNvPr id="0" name=""/>
        <dsp:cNvSpPr/>
      </dsp:nvSpPr>
      <dsp:spPr>
        <a:xfrm>
          <a:off x="0" y="4119562"/>
          <a:ext cx="6254724" cy="0"/>
        </a:xfrm>
        <a:prstGeom prst="line">
          <a:avLst/>
        </a:prstGeom>
        <a:solidFill>
          <a:schemeClr val="accent2">
            <a:hueOff val="1016535"/>
            <a:satOff val="-1627"/>
            <a:lumOff val="198"/>
            <a:alphaOff val="0"/>
          </a:schemeClr>
        </a:solidFill>
        <a:ln w="12700" cap="flat" cmpd="sng" algn="ctr">
          <a:solidFill>
            <a:schemeClr val="accent2">
              <a:hueOff val="1016535"/>
              <a:satOff val="-1627"/>
              <a:lumOff val="198"/>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837E966C-B176-48AC-85C1-9EAF95174ED7}">
      <dsp:nvSpPr>
        <dsp:cNvPr id="0" name=""/>
        <dsp:cNvSpPr/>
      </dsp:nvSpPr>
      <dsp:spPr>
        <a:xfrm>
          <a:off x="0" y="4119562"/>
          <a:ext cx="6254724" cy="1373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nl-NL" sz="2800" kern="1200"/>
            <a:t>4. Bedenk voor elk menstype 2 beroepen waar je goed past met dit menstype </a:t>
          </a:r>
          <a:endParaRPr lang="en-US" sz="2800" kern="1200"/>
        </a:p>
      </dsp:txBody>
      <dsp:txXfrm>
        <a:off x="0" y="4119562"/>
        <a:ext cx="6254724" cy="137318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CFC419-1717-429C-B8D6-97ADCCCC41E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B2E0C2A-108E-41F1-8A87-002BFEB03D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3AA84412-693A-4A0F-9A3D-AC6B0D7997A0}"/>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40EB72C1-870C-450E-9815-5F3840CD8FD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3B00A81-C271-4CFD-ABB8-B9428463E8C6}"/>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265687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336AEB-B13C-4FB0-B719-4F6C00348B8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A5E661A1-0F17-47FB-86A2-DC6B2B6D6463}"/>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4E5ADEB-6BD1-404D-B842-1E5C6097C07D}"/>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D1314356-4A8A-4184-8A78-FCC9779775E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645FE47-83CE-4732-A360-52A3EFF596B2}"/>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4149849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40D3A2B6-0AAB-4BB1-9753-1C5AD79B2325}"/>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381CE15-667B-41A4-85D1-53B5FE936F0E}"/>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05778A-EE78-40C5-B816-1241CCD17E92}"/>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DD9BF17C-1407-4C01-ACA7-3264CF9A531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0DDCC57-DF7F-4604-B868-39276BFBC98D}"/>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2307664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nl-NL"/>
              <a:t>Klik om stijl te bewerken</a:t>
            </a:r>
            <a:endParaRPr lang="en-US"/>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rgbClr val="262626"/>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A953BDC-9EAE-49FE-9892-958C9F845175}" type="datetimeFigureOut">
              <a:rPr lang="de-DE" smtClean="0"/>
              <a:t>07.02.2022</a:t>
            </a:fld>
            <a:endParaRPr lang="de-DE"/>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de-DE"/>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CD814C8-F66B-4915-9FEC-D62A1DED085F}" type="slidenum">
              <a:rPr lang="de-DE" smtClean="0"/>
              <a:t>‹#›</a:t>
            </a:fld>
            <a:endParaRPr lang="de-DE"/>
          </a:p>
        </p:txBody>
      </p:sp>
    </p:spTree>
    <p:extLst>
      <p:ext uri="{BB962C8B-B14F-4D97-AF65-F5344CB8AC3E}">
        <p14:creationId xmlns:p14="http://schemas.microsoft.com/office/powerpoint/2010/main" val="10825832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CA953BDC-9EAE-49FE-9892-958C9F845175}" type="datetimeFigureOut">
              <a:rPr lang="de-DE" smtClean="0"/>
              <a:t>07.02.2022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841764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nl-NL"/>
              <a:t>Klik om stijl te bewerken</a:t>
            </a:r>
            <a:endParaRPr lang="en-US"/>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CA953BDC-9EAE-49FE-9892-958C9F845175}" type="datetimeFigureOut">
              <a:rPr lang="de-DE" smtClean="0"/>
              <a:t>07.02.2022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4203154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Date Placeholder 4"/>
          <p:cNvSpPr>
            <a:spLocks noGrp="1"/>
          </p:cNvSpPr>
          <p:nvPr>
            <p:ph type="dt" sz="half" idx="10"/>
          </p:nvPr>
        </p:nvSpPr>
        <p:spPr/>
        <p:txBody>
          <a:bodyPr/>
          <a:lstStyle/>
          <a:p>
            <a:fld id="{CA953BDC-9EAE-49FE-9892-958C9F845175}" type="datetimeFigureOut">
              <a:rPr lang="de-DE" smtClean="0"/>
              <a:t>07.02.2022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294630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7" name="Date Placeholder 6"/>
          <p:cNvSpPr>
            <a:spLocks noGrp="1"/>
          </p:cNvSpPr>
          <p:nvPr>
            <p:ph type="dt" sz="half" idx="10"/>
          </p:nvPr>
        </p:nvSpPr>
        <p:spPr/>
        <p:txBody>
          <a:bodyPr/>
          <a:lstStyle/>
          <a:p>
            <a:fld id="{CA953BDC-9EAE-49FE-9892-958C9F845175}" type="datetimeFigureOut">
              <a:rPr lang="de-DE" smtClean="0"/>
              <a:t>07.02.2022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39062984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a:p>
        </p:txBody>
      </p:sp>
      <p:sp>
        <p:nvSpPr>
          <p:cNvPr id="3" name="Date Placeholder 2"/>
          <p:cNvSpPr>
            <a:spLocks noGrp="1"/>
          </p:cNvSpPr>
          <p:nvPr>
            <p:ph type="dt" sz="half" idx="10"/>
          </p:nvPr>
        </p:nvSpPr>
        <p:spPr/>
        <p:txBody>
          <a:bodyPr/>
          <a:lstStyle/>
          <a:p>
            <a:fld id="{CA953BDC-9EAE-49FE-9892-958C9F845175}" type="datetimeFigureOut">
              <a:rPr lang="de-DE" smtClean="0"/>
              <a:t>07.02.2022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550131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953BDC-9EAE-49FE-9892-958C9F845175}" type="datetimeFigureOut">
              <a:rPr lang="de-DE" smtClean="0"/>
              <a:t>07.02.2022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16732321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nl-NL"/>
              <a:t>Klik om stijl te bewerken</a:t>
            </a:r>
            <a:endParaRPr lang="en-US"/>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nl-NL"/>
              <a:t>Klikken om de tekststijl van het model te bewerken</a:t>
            </a:r>
          </a:p>
        </p:txBody>
      </p:sp>
      <p:sp>
        <p:nvSpPr>
          <p:cNvPr id="5" name="Date Placeholder 4"/>
          <p:cNvSpPr>
            <a:spLocks noGrp="1"/>
          </p:cNvSpPr>
          <p:nvPr>
            <p:ph type="dt" sz="half" idx="10"/>
          </p:nvPr>
        </p:nvSpPr>
        <p:spPr/>
        <p:txBody>
          <a:bodyPr/>
          <a:lstStyle/>
          <a:p>
            <a:fld id="{CA953BDC-9EAE-49FE-9892-958C9F845175}" type="datetimeFigureOut">
              <a:rPr lang="de-DE" smtClean="0"/>
              <a:t>07.02.2022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CD814C8-F66B-4915-9FEC-D62A1DED085F}" type="slidenum">
              <a:rPr lang="de-DE" smtClean="0"/>
              <a:t>‹#›</a:t>
            </a:fld>
            <a:endParaRPr lang="de-DE"/>
          </a:p>
        </p:txBody>
      </p:sp>
    </p:spTree>
    <p:extLst>
      <p:ext uri="{BB962C8B-B14F-4D97-AF65-F5344CB8AC3E}">
        <p14:creationId xmlns:p14="http://schemas.microsoft.com/office/powerpoint/2010/main" val="110036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0F8442-2B97-43D2-8A59-83C07E2BED5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E51CAA4-1C56-4F6A-AF92-C540FD51F0F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12D1558-72DA-4AB9-952A-5AFA3F6AB529}"/>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4E619DA1-A347-4B6E-A108-C48C5955C22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9E6C018-C396-4FB6-967B-8A7608A89617}"/>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16688608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nl-NL"/>
              <a:t>Klik om stijl te bewerken</a:t>
            </a:r>
            <a:endParaRPr lang="en-US"/>
          </a:p>
        </p:txBody>
      </p:sp>
      <p:sp>
        <p:nvSpPr>
          <p:cNvPr id="3" name="Picture Placeholder 2"/>
          <p:cNvSpPr>
            <a:spLocks noGrp="1" noChangeAspect="1"/>
          </p:cNvSpPr>
          <p:nvPr>
            <p:ph type="pic" idx="1"/>
          </p:nvPr>
        </p:nvSpPr>
        <p:spPr>
          <a:xfrm>
            <a:off x="0" y="0"/>
            <a:ext cx="12192000" cy="5330952"/>
          </a:xfrm>
          <a:solidFill>
            <a:schemeClr val="accent1">
              <a:lumMod val="20000"/>
              <a:lumOff val="8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A953BDC-9EAE-49FE-9892-958C9F845175}" type="datetimeFigureOut">
              <a:rPr lang="de-DE" smtClean="0"/>
              <a:t>07.02.2022</a:t>
            </a:fld>
            <a:endParaRPr lang="de-DE"/>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de-DE"/>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CD814C8-F66B-4915-9FEC-D62A1DED085F}" type="slidenum">
              <a:rPr lang="de-DE" smtClean="0"/>
              <a:t>‹#›</a:t>
            </a:fld>
            <a:endParaRPr lang="de-DE"/>
          </a:p>
        </p:txBody>
      </p:sp>
    </p:spTree>
    <p:extLst>
      <p:ext uri="{BB962C8B-B14F-4D97-AF65-F5344CB8AC3E}">
        <p14:creationId xmlns:p14="http://schemas.microsoft.com/office/powerpoint/2010/main" val="2313604397"/>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CA953BDC-9EAE-49FE-9892-958C9F845175}" type="datetimeFigureOut">
              <a:rPr lang="de-DE" smtClean="0"/>
              <a:t>07.02.2022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4120917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nl-NL"/>
              <a:t>Klik om stijl te bewerken</a:t>
            </a:r>
            <a:endParaRPr lang="en-US"/>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10"/>
          </p:nvPr>
        </p:nvSpPr>
        <p:spPr/>
        <p:txBody>
          <a:bodyPr/>
          <a:lstStyle/>
          <a:p>
            <a:fld id="{CA953BDC-9EAE-49FE-9892-958C9F845175}" type="datetimeFigureOut">
              <a:rPr lang="de-DE" smtClean="0"/>
              <a:t>07.02.2022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4CD814C8-F66B-4915-9FEC-D62A1DED085F}" type="slidenum">
              <a:rPr lang="de-DE" smtClean="0"/>
              <a:t>‹#›</a:t>
            </a:fld>
            <a:endParaRPr lang="de-DE"/>
          </a:p>
        </p:txBody>
      </p:sp>
    </p:spTree>
    <p:extLst>
      <p:ext uri="{BB962C8B-B14F-4D97-AF65-F5344CB8AC3E}">
        <p14:creationId xmlns:p14="http://schemas.microsoft.com/office/powerpoint/2010/main" val="581613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58008-38F1-4A79-93E6-E0661E39F654}"/>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B7E17EB-FE82-484E-A5F4-C8747F74E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7969762-129D-41DB-93DB-0DAC952871F6}"/>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8CB66E03-0991-4F11-ADA4-EC665F0248E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0DF213E-A527-4D50-AB29-8C95FE97B382}"/>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469729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133110-FFA2-4F3E-8D21-BEAD387A8FC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A4D2002-D554-43DC-A9F2-F1384E55DAD0}"/>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57DD261-159D-4DC5-B1F8-910160778043}"/>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E1CE3C03-7E0B-49FF-89EC-C364A322E0A9}"/>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1F8BFB57-FFAA-4749-80BA-5372E2634FB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48D5BA4-9151-4081-B6B0-B7CA2E2841C6}"/>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3706953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8B7FA4-B1F4-4037-87C6-9CE418B2176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19046CBD-2E90-4894-A138-9C9DA32837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727BFC6B-3D15-448E-B2BE-3A48B36CF44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2CC1F9E3-85CF-43AB-ADD4-7F1CE1BAFB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FC2A871-7B3F-4120-8834-E8F4C7A4814E}"/>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39BB6887-B12A-4851-A852-147F0864E4E6}"/>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8" name="Tijdelijke aanduiding voor voettekst 7">
            <a:extLst>
              <a:ext uri="{FF2B5EF4-FFF2-40B4-BE49-F238E27FC236}">
                <a16:creationId xmlns:a16="http://schemas.microsoft.com/office/drawing/2014/main" id="{0823AF1A-F6A7-44A6-8FD0-D065CFC76C28}"/>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B8D00E0B-94AA-4A62-90A5-AA71C522B229}"/>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200302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8E982B-19C4-4BB4-8D14-1A85F5173ABE}"/>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9F30ED7-8F0B-4F56-9350-390BECE0BC9B}"/>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4" name="Tijdelijke aanduiding voor voettekst 3">
            <a:extLst>
              <a:ext uri="{FF2B5EF4-FFF2-40B4-BE49-F238E27FC236}">
                <a16:creationId xmlns:a16="http://schemas.microsoft.com/office/drawing/2014/main" id="{B8B30A1F-0995-4716-A6C5-C611AFD58A65}"/>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9AAA6468-58C8-4F77-BE25-01C014ECA72D}"/>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1425921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3292C98-61B9-46A2-8248-DA1577862528}"/>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3" name="Tijdelijke aanduiding voor voettekst 2">
            <a:extLst>
              <a:ext uri="{FF2B5EF4-FFF2-40B4-BE49-F238E27FC236}">
                <a16:creationId xmlns:a16="http://schemas.microsoft.com/office/drawing/2014/main" id="{2024D002-7740-42B4-BA43-0B167520808E}"/>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6D7701E0-C958-49D7-8FE2-38BE3CFEF187}"/>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51129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EA59E1-6C6C-4E42-B71A-FCF41F71EC7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9683D3F2-7E9C-4FEC-82CB-4F5EC4AD7D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364F50FB-AB64-45AE-AAA0-2E4CA36FC9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F16C313-6535-4A1A-94F7-538CCD0EE521}"/>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4A55A73F-51FC-4BB0-B34F-896F95C465C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815B06C-2A46-4F0C-82E9-7B886D85A5A8}"/>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2243661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82E17D-C2BB-4EDD-A62C-F3195EFC3387}"/>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DE7C7156-1E18-4CD3-A8F7-72801984C6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AE40E118-8F0D-4F4C-BB55-C0B55FF089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3C09270-A349-43EB-A9F1-8FAB80D59850}"/>
              </a:ext>
            </a:extLst>
          </p:cNvPr>
          <p:cNvSpPr>
            <a:spLocks noGrp="1"/>
          </p:cNvSpPr>
          <p:nvPr>
            <p:ph type="dt" sz="half" idx="10"/>
          </p:nvPr>
        </p:nvSpPr>
        <p:spPr/>
        <p:txBody>
          <a:bodyPr/>
          <a:lstStyle/>
          <a:p>
            <a:fld id="{AC2B9115-30A0-4658-9BA2-B078FB1CB18F}" type="datetimeFigureOut">
              <a:rPr lang="nl-NL" smtClean="0"/>
              <a:t>7-2-2022</a:t>
            </a:fld>
            <a:endParaRPr lang="nl-NL"/>
          </a:p>
        </p:txBody>
      </p:sp>
      <p:sp>
        <p:nvSpPr>
          <p:cNvPr id="6" name="Tijdelijke aanduiding voor voettekst 5">
            <a:extLst>
              <a:ext uri="{FF2B5EF4-FFF2-40B4-BE49-F238E27FC236}">
                <a16:creationId xmlns:a16="http://schemas.microsoft.com/office/drawing/2014/main" id="{D2054266-D9B8-4AAD-B21D-433A06A8190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E99D3DF-1A7A-43D0-B20D-D7C59AD90A4B}"/>
              </a:ext>
            </a:extLst>
          </p:cNvPr>
          <p:cNvSpPr>
            <a:spLocks noGrp="1"/>
          </p:cNvSpPr>
          <p:nvPr>
            <p:ph type="sldNum" sz="quarter" idx="12"/>
          </p:nvPr>
        </p:nvSpPr>
        <p:spPr/>
        <p:txBody>
          <a:bodyPr/>
          <a:lstStyle/>
          <a:p>
            <a:fld id="{03EDF108-488C-4E45-9DE4-C4FE7E1D894A}" type="slidenum">
              <a:rPr lang="nl-NL" smtClean="0"/>
              <a:t>‹#›</a:t>
            </a:fld>
            <a:endParaRPr lang="nl-NL"/>
          </a:p>
        </p:txBody>
      </p:sp>
    </p:spTree>
    <p:extLst>
      <p:ext uri="{BB962C8B-B14F-4D97-AF65-F5344CB8AC3E}">
        <p14:creationId xmlns:p14="http://schemas.microsoft.com/office/powerpoint/2010/main" val="2255122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21380C8-DB2C-49F0-81B9-487242E27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8DF10199-CD31-40B0-A5AE-942F611A6E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282EE18-D46B-402D-93B8-2E678ECF5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2B9115-30A0-4658-9BA2-B078FB1CB18F}" type="datetimeFigureOut">
              <a:rPr lang="nl-NL" smtClean="0"/>
              <a:t>7-2-2022</a:t>
            </a:fld>
            <a:endParaRPr lang="nl-NL"/>
          </a:p>
        </p:txBody>
      </p:sp>
      <p:sp>
        <p:nvSpPr>
          <p:cNvPr id="5" name="Tijdelijke aanduiding voor voettekst 4">
            <a:extLst>
              <a:ext uri="{FF2B5EF4-FFF2-40B4-BE49-F238E27FC236}">
                <a16:creationId xmlns:a16="http://schemas.microsoft.com/office/drawing/2014/main" id="{DABE4D64-D8E0-423C-A290-2094EB89B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7FB8E05-E2A2-4983-A6D2-04D57D9E11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EDF108-488C-4E45-9DE4-C4FE7E1D894A}" type="slidenum">
              <a:rPr lang="nl-NL" smtClean="0"/>
              <a:t>‹#›</a:t>
            </a:fld>
            <a:endParaRPr lang="nl-NL"/>
          </a:p>
        </p:txBody>
      </p:sp>
    </p:spTree>
    <p:extLst>
      <p:ext uri="{BB962C8B-B14F-4D97-AF65-F5344CB8AC3E}">
        <p14:creationId xmlns:p14="http://schemas.microsoft.com/office/powerpoint/2010/main" val="3159670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nl-NL"/>
              <a:t>Klik om stijl te bewerken</a:t>
            </a:r>
            <a:endParaRPr lang="en-US"/>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C2B9115-30A0-4658-9BA2-B078FB1CB18F}" type="datetimeFigureOut">
              <a:rPr lang="nl-NL" smtClean="0"/>
              <a:t>7-2-2022</a:t>
            </a:fld>
            <a:endParaRPr lang="nl-NL"/>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nl-NL"/>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03EDF108-488C-4E45-9DE4-C4FE7E1D894A}" type="slidenum">
              <a:rPr lang="nl-NL" smtClean="0"/>
              <a:t>‹#›</a:t>
            </a:fld>
            <a:endParaRPr lang="nl-NL"/>
          </a:p>
        </p:txBody>
      </p:sp>
    </p:spTree>
    <p:extLst>
      <p:ext uri="{BB962C8B-B14F-4D97-AF65-F5344CB8AC3E}">
        <p14:creationId xmlns:p14="http://schemas.microsoft.com/office/powerpoint/2010/main" val="106792673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err="1">
                <a:cs typeface="Calibri Light"/>
              </a:rPr>
              <a:t>Les</a:t>
            </a:r>
            <a:r>
              <a:rPr lang="de-DE">
                <a:cs typeface="Calibri Light"/>
              </a:rPr>
              <a:t> 1 </a:t>
            </a:r>
            <a:r>
              <a:rPr lang="de-DE" err="1">
                <a:cs typeface="Calibri Light"/>
              </a:rPr>
              <a:t>Orientatie</a:t>
            </a:r>
            <a:br>
              <a:rPr lang="de-DE">
                <a:cs typeface="Calibri Light"/>
              </a:rPr>
            </a:br>
            <a:r>
              <a:rPr lang="de-DE" sz="6000" err="1">
                <a:cs typeface="Calibri Light"/>
              </a:rPr>
              <a:t>tweede</a:t>
            </a:r>
            <a:r>
              <a:rPr lang="de-DE" sz="6000">
                <a:cs typeface="Calibri Light"/>
              </a:rPr>
              <a:t> </a:t>
            </a:r>
            <a:r>
              <a:rPr lang="de-DE" sz="6000" err="1">
                <a:cs typeface="Calibri Light"/>
              </a:rPr>
              <a:t>periode</a:t>
            </a:r>
            <a:r>
              <a:rPr lang="de-DE" sz="6000">
                <a:cs typeface="Calibri Light"/>
              </a:rPr>
              <a:t> </a:t>
            </a:r>
            <a:r>
              <a:rPr lang="de-DE" sz="6000" err="1">
                <a:cs typeface="Calibri Light"/>
              </a:rPr>
              <a:t>doorstroomgroep</a:t>
            </a:r>
            <a:endParaRPr lang="de-DE" sz="6000"/>
          </a:p>
        </p:txBody>
      </p:sp>
      <p:sp>
        <p:nvSpPr>
          <p:cNvPr id="3" name="Ondertitel 2"/>
          <p:cNvSpPr>
            <a:spLocks noGrp="1"/>
          </p:cNvSpPr>
          <p:nvPr>
            <p:ph type="subTitle" idx="1"/>
          </p:nvPr>
        </p:nvSpPr>
        <p:spPr/>
        <p:txBody>
          <a:bodyPr vert="horz" lIns="91440" tIns="45720" rIns="91440" bIns="45720" rtlCol="0" anchor="t">
            <a:normAutofit/>
          </a:bodyPr>
          <a:lstStyle/>
          <a:p>
            <a:r>
              <a:rPr lang="de-DE" sz="6000" err="1">
                <a:cs typeface="Calibri"/>
              </a:rPr>
              <a:t>Menstypen</a:t>
            </a:r>
            <a:endParaRPr lang="de-DE" sz="6000">
              <a:cs typeface="Calibri"/>
            </a:endParaRPr>
          </a:p>
        </p:txBody>
      </p:sp>
    </p:spTree>
    <p:extLst>
      <p:ext uri="{BB962C8B-B14F-4D97-AF65-F5344CB8AC3E}">
        <p14:creationId xmlns:p14="http://schemas.microsoft.com/office/powerpoint/2010/main" val="3351439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E7CFAA6-1DBB-43B0-BD82-2FB83CF4E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71FAF34-CC6E-4006-BBFD-94B5F34531E9}"/>
              </a:ext>
            </a:extLst>
          </p:cNvPr>
          <p:cNvSpPr>
            <a:spLocks noGrp="1"/>
          </p:cNvSpPr>
          <p:nvPr>
            <p:ph type="title"/>
          </p:nvPr>
        </p:nvSpPr>
        <p:spPr>
          <a:xfrm>
            <a:off x="706299" y="639763"/>
            <a:ext cx="3947998" cy="5492750"/>
          </a:xfrm>
        </p:spPr>
        <p:txBody>
          <a:bodyPr>
            <a:normAutofit/>
          </a:bodyPr>
          <a:lstStyle/>
          <a:p>
            <a:endParaRPr lang="nl-NL" sz="6000">
              <a:solidFill>
                <a:srgbClr val="FFFFFF"/>
              </a:solidFill>
            </a:endParaRPr>
          </a:p>
        </p:txBody>
      </p:sp>
      <p:cxnSp>
        <p:nvCxnSpPr>
          <p:cNvPr id="10" name="Straight Connector 9">
            <a:extLst>
              <a:ext uri="{FF2B5EF4-FFF2-40B4-BE49-F238E27FC236}">
                <a16:creationId xmlns:a16="http://schemas.microsoft.com/office/drawing/2014/main" id="{9E13708B-D2E3-41E3-BD49-F910056473E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1323" y="2211346"/>
            <a:ext cx="0" cy="2349584"/>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F4DFEBC3-A1CE-481C-978F-29D037031ECD}"/>
              </a:ext>
            </a:extLst>
          </p:cNvPr>
          <p:cNvSpPr>
            <a:spLocks noGrp="1"/>
          </p:cNvSpPr>
          <p:nvPr>
            <p:ph idx="1"/>
          </p:nvPr>
        </p:nvSpPr>
        <p:spPr>
          <a:xfrm>
            <a:off x="5288349" y="639764"/>
            <a:ext cx="6142032" cy="5492749"/>
          </a:xfrm>
        </p:spPr>
        <p:txBody>
          <a:bodyPr vert="horz" lIns="91440" tIns="45720" rIns="91440" bIns="45720" rtlCol="0" anchor="ctr">
            <a:normAutofit/>
          </a:bodyPr>
          <a:lstStyle/>
          <a:p>
            <a:r>
              <a:rPr lang="nl-NL">
                <a:ea typeface="+mn-lt"/>
                <a:cs typeface="+mn-lt"/>
              </a:rPr>
              <a:t>5. Maak de beroepskeuzetest op: https://www.jobpersonality.com/beroepskeuzetest </a:t>
            </a:r>
          </a:p>
          <a:p>
            <a:r>
              <a:rPr lang="nl-NL">
                <a:ea typeface="+mn-lt"/>
                <a:cs typeface="+mn-lt"/>
              </a:rPr>
              <a:t>6. Noteer de uitslag van de test: </a:t>
            </a:r>
          </a:p>
          <a:p>
            <a:r>
              <a:rPr lang="nl-NL">
                <a:ea typeface="+mn-lt"/>
                <a:cs typeface="+mn-lt"/>
              </a:rPr>
              <a:t>7. Komt deze uitslag overeen met je antwoord op vraag 2? Wat wel/niet? </a:t>
            </a:r>
          </a:p>
          <a:p>
            <a:r>
              <a:rPr lang="nl-NL">
                <a:ea typeface="+mn-lt"/>
                <a:cs typeface="+mn-lt"/>
              </a:rPr>
              <a:t>8. Wat kun jij met deze uitslag</a:t>
            </a:r>
            <a:endParaRPr lang="nl-NL">
              <a:cs typeface="Calibri"/>
            </a:endParaRPr>
          </a:p>
        </p:txBody>
      </p:sp>
    </p:spTree>
    <p:extLst>
      <p:ext uri="{BB962C8B-B14F-4D97-AF65-F5344CB8AC3E}">
        <p14:creationId xmlns:p14="http://schemas.microsoft.com/office/powerpoint/2010/main" val="381554315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EF37D0F-554F-43A6-84EA-DE1297B6F96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66" b="10334"/>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el 1">
            <a:extLst>
              <a:ext uri="{FF2B5EF4-FFF2-40B4-BE49-F238E27FC236}">
                <a16:creationId xmlns:a16="http://schemas.microsoft.com/office/drawing/2014/main" id="{409E9A26-18C4-4F5B-A561-645E8E87841D}"/>
              </a:ext>
            </a:extLst>
          </p:cNvPr>
          <p:cNvSpPr>
            <a:spLocks noGrp="1"/>
          </p:cNvSpPr>
          <p:nvPr>
            <p:ph type="ctrTitle"/>
          </p:nvPr>
        </p:nvSpPr>
        <p:spPr>
          <a:xfrm>
            <a:off x="8022021" y="3231931"/>
            <a:ext cx="3852041" cy="1834056"/>
          </a:xfrm>
        </p:spPr>
        <p:txBody>
          <a:bodyPr>
            <a:normAutofit/>
          </a:bodyPr>
          <a:lstStyle/>
          <a:p>
            <a:endParaRPr lang="nl-NL" sz="4000"/>
          </a:p>
        </p:txBody>
      </p:sp>
      <p:sp>
        <p:nvSpPr>
          <p:cNvPr id="3" name="Ondertitel 2">
            <a:extLst>
              <a:ext uri="{FF2B5EF4-FFF2-40B4-BE49-F238E27FC236}">
                <a16:creationId xmlns:a16="http://schemas.microsoft.com/office/drawing/2014/main" id="{A2971B88-9FB4-42C5-B566-6CBFB14976C3}"/>
              </a:ext>
            </a:extLst>
          </p:cNvPr>
          <p:cNvSpPr>
            <a:spLocks noGrp="1"/>
          </p:cNvSpPr>
          <p:nvPr>
            <p:ph type="subTitle" idx="1"/>
          </p:nvPr>
        </p:nvSpPr>
        <p:spPr>
          <a:xfrm>
            <a:off x="7782910" y="5242675"/>
            <a:ext cx="4330262" cy="683284"/>
          </a:xfrm>
        </p:spPr>
        <p:txBody>
          <a:bodyPr>
            <a:normAutofit/>
          </a:bodyPr>
          <a:lstStyle/>
          <a:p>
            <a:endParaRPr lang="nl-NL" sz="2000"/>
          </a:p>
        </p:txBody>
      </p:sp>
      <p:cxnSp>
        <p:nvCxnSpPr>
          <p:cNvPr id="73" name="Straight Connector 72">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50106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C3735AF-9078-48BB-A064-7E54F50656F7}"/>
              </a:ext>
            </a:extLst>
          </p:cNvPr>
          <p:cNvSpPr>
            <a:spLocks noGrp="1"/>
          </p:cNvSpPr>
          <p:nvPr>
            <p:ph type="title"/>
          </p:nvPr>
        </p:nvSpPr>
        <p:spPr>
          <a:xfrm>
            <a:off x="961292" y="1031634"/>
            <a:ext cx="3368431" cy="4844777"/>
          </a:xfrm>
        </p:spPr>
        <p:txBody>
          <a:bodyPr>
            <a:normAutofit/>
          </a:bodyPr>
          <a:lstStyle/>
          <a:p>
            <a:r>
              <a:rPr lang="nl-NL" sz="3400">
                <a:solidFill>
                  <a:srgbClr val="FFFFFF"/>
                </a:solidFill>
                <a:cs typeface="Calibri Light"/>
              </a:rPr>
              <a:t>Het praktisch/realistisch menstype</a:t>
            </a:r>
            <a:endParaRPr lang="nl-NL" sz="3400">
              <a:solidFill>
                <a:srgbClr val="FFFFFF"/>
              </a:solidFill>
            </a:endParaRPr>
          </a:p>
        </p:txBody>
      </p:sp>
      <p:sp>
        <p:nvSpPr>
          <p:cNvPr id="3" name="Tijdelijke aanduiding voor inhoud 2">
            <a:extLst>
              <a:ext uri="{FF2B5EF4-FFF2-40B4-BE49-F238E27FC236}">
                <a16:creationId xmlns:a16="http://schemas.microsoft.com/office/drawing/2014/main" id="{31A2650E-9D15-4C6C-B295-7693D5D88C98}"/>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Praktisch / Realistisch menstype Het praktische menstype werkt graag met dingen, zoals gereedschappen, apparaten, machines, materialen, planten of dieren. Dit menstype gebruikt graag spierkracht, is het liefst concreet bezig en heeft interesse voor techniek en/of de natuur.</a:t>
            </a:r>
            <a:endParaRPr lang="nl-NL"/>
          </a:p>
        </p:txBody>
      </p:sp>
    </p:spTree>
    <p:extLst>
      <p:ext uri="{BB962C8B-B14F-4D97-AF65-F5344CB8AC3E}">
        <p14:creationId xmlns:p14="http://schemas.microsoft.com/office/powerpoint/2010/main" val="887689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4E64687-44BC-4CE6-8C1A-3A0DBBD8FECC}"/>
              </a:ext>
            </a:extLst>
          </p:cNvPr>
          <p:cNvSpPr>
            <a:spLocks noGrp="1"/>
          </p:cNvSpPr>
          <p:nvPr>
            <p:ph type="title"/>
          </p:nvPr>
        </p:nvSpPr>
        <p:spPr>
          <a:xfrm>
            <a:off x="961292" y="1031634"/>
            <a:ext cx="3368431" cy="4844777"/>
          </a:xfrm>
        </p:spPr>
        <p:txBody>
          <a:bodyPr>
            <a:normAutofit/>
          </a:bodyPr>
          <a:lstStyle/>
          <a:p>
            <a:r>
              <a:rPr lang="nl-NL" sz="2600">
                <a:solidFill>
                  <a:srgbClr val="FFFFFF"/>
                </a:solidFill>
                <a:cs typeface="Calibri Light"/>
              </a:rPr>
              <a:t>Het analytische/intellectuele menstype</a:t>
            </a:r>
            <a:endParaRPr lang="nl-NL" sz="2600">
              <a:solidFill>
                <a:srgbClr val="FFFFFF"/>
              </a:solidFill>
            </a:endParaRPr>
          </a:p>
        </p:txBody>
      </p:sp>
      <p:sp>
        <p:nvSpPr>
          <p:cNvPr id="3" name="Tijdelijke aanduiding voor inhoud 2">
            <a:extLst>
              <a:ext uri="{FF2B5EF4-FFF2-40B4-BE49-F238E27FC236}">
                <a16:creationId xmlns:a16="http://schemas.microsoft.com/office/drawing/2014/main" id="{3991A878-7D62-48F9-A65B-091AD1D59507}"/>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Het analytische menstype houdt ervan om de wereld om hem heen te onderzoeken en te begrijpen. Dit intellectuele type gebruikt graag zijn hersens, vindt het leuk om te studeren, te observeren en te experimenteren. Hij houdt ervan om zaken tot de bodem uit te zoeken. </a:t>
            </a:r>
            <a:endParaRPr lang="nl-NL"/>
          </a:p>
        </p:txBody>
      </p:sp>
    </p:spTree>
    <p:extLst>
      <p:ext uri="{BB962C8B-B14F-4D97-AF65-F5344CB8AC3E}">
        <p14:creationId xmlns:p14="http://schemas.microsoft.com/office/powerpoint/2010/main" val="3599270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F69F4BD6-85A2-4469-AFD5-8AC38C3ACE8B}"/>
              </a:ext>
            </a:extLst>
          </p:cNvPr>
          <p:cNvSpPr>
            <a:spLocks noGrp="1"/>
          </p:cNvSpPr>
          <p:nvPr>
            <p:ph type="title"/>
          </p:nvPr>
        </p:nvSpPr>
        <p:spPr>
          <a:xfrm>
            <a:off x="961292" y="1031634"/>
            <a:ext cx="3368431" cy="4844777"/>
          </a:xfrm>
        </p:spPr>
        <p:txBody>
          <a:bodyPr>
            <a:normAutofit/>
          </a:bodyPr>
          <a:lstStyle/>
          <a:p>
            <a:r>
              <a:rPr lang="nl-NL" sz="3000">
                <a:solidFill>
                  <a:srgbClr val="FFFFFF"/>
                </a:solidFill>
                <a:cs typeface="Calibri Light"/>
              </a:rPr>
              <a:t>Het kunstzinnige/artistieke menstype</a:t>
            </a:r>
            <a:endParaRPr lang="nl-NL" sz="3000">
              <a:solidFill>
                <a:srgbClr val="FFFFFF"/>
              </a:solidFill>
            </a:endParaRPr>
          </a:p>
        </p:txBody>
      </p:sp>
      <p:sp>
        <p:nvSpPr>
          <p:cNvPr id="3" name="Tijdelijke aanduiding voor inhoud 2">
            <a:extLst>
              <a:ext uri="{FF2B5EF4-FFF2-40B4-BE49-F238E27FC236}">
                <a16:creationId xmlns:a16="http://schemas.microsoft.com/office/drawing/2014/main" id="{8144299A-B3A1-4FAC-8A5F-FD5547C23914}"/>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Het kunstzinnige menstype is graag creatief bezig en probeert zijn ideeën op een artistieke wijze uit te drukken. Dit non- conformistische menstype heeft belangstelling voor literatuur, muziek en/of beeldende kunst en bekijkt de wereld op een originele wijze. </a:t>
            </a:r>
            <a:endParaRPr lang="nl-NL"/>
          </a:p>
        </p:txBody>
      </p:sp>
    </p:spTree>
    <p:extLst>
      <p:ext uri="{BB962C8B-B14F-4D97-AF65-F5344CB8AC3E}">
        <p14:creationId xmlns:p14="http://schemas.microsoft.com/office/powerpoint/2010/main" val="2637904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776C77F-C25C-43B6-99A7-2CB493063FC0}"/>
              </a:ext>
            </a:extLst>
          </p:cNvPr>
          <p:cNvSpPr>
            <a:spLocks noGrp="1"/>
          </p:cNvSpPr>
          <p:nvPr>
            <p:ph type="title"/>
          </p:nvPr>
        </p:nvSpPr>
        <p:spPr>
          <a:xfrm>
            <a:off x="961292" y="1031634"/>
            <a:ext cx="3368431" cy="4844777"/>
          </a:xfrm>
        </p:spPr>
        <p:txBody>
          <a:bodyPr>
            <a:normAutofit/>
          </a:bodyPr>
          <a:lstStyle/>
          <a:p>
            <a:r>
              <a:rPr lang="nl-NL">
                <a:solidFill>
                  <a:srgbClr val="FFFFFF"/>
                </a:solidFill>
                <a:cs typeface="Calibri Light"/>
              </a:rPr>
              <a:t>Het sociale menstype</a:t>
            </a:r>
            <a:endParaRPr lang="nl-NL">
              <a:solidFill>
                <a:srgbClr val="FFFFFF"/>
              </a:solidFill>
            </a:endParaRPr>
          </a:p>
        </p:txBody>
      </p:sp>
      <p:sp>
        <p:nvSpPr>
          <p:cNvPr id="3" name="Tijdelijke aanduiding voor inhoud 2">
            <a:extLst>
              <a:ext uri="{FF2B5EF4-FFF2-40B4-BE49-F238E27FC236}">
                <a16:creationId xmlns:a16="http://schemas.microsoft.com/office/drawing/2014/main" id="{B8686580-A313-409B-8077-E6D55AC48C00}"/>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Het sociale menstype wil graag iets voor andere mensen doen, zoals opvoeden, les geven, adviseren, helpen en verzorgen. Dit menstype houdt ervan om veel contact met andere mensen te hebben en voelt zich betrokken bij het wel en wee van anderen.</a:t>
            </a:r>
            <a:endParaRPr lang="nl-NL"/>
          </a:p>
        </p:txBody>
      </p:sp>
    </p:spTree>
    <p:extLst>
      <p:ext uri="{BB962C8B-B14F-4D97-AF65-F5344CB8AC3E}">
        <p14:creationId xmlns:p14="http://schemas.microsoft.com/office/powerpoint/2010/main" val="3939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9626C6C-B813-47C2-BF73-D20AAE8D38C0}"/>
              </a:ext>
            </a:extLst>
          </p:cNvPr>
          <p:cNvSpPr>
            <a:spLocks noGrp="1"/>
          </p:cNvSpPr>
          <p:nvPr>
            <p:ph type="title"/>
          </p:nvPr>
        </p:nvSpPr>
        <p:spPr>
          <a:xfrm>
            <a:off x="961292" y="1031634"/>
            <a:ext cx="3368431" cy="4844777"/>
          </a:xfrm>
        </p:spPr>
        <p:txBody>
          <a:bodyPr>
            <a:normAutofit/>
          </a:bodyPr>
          <a:lstStyle/>
          <a:p>
            <a:r>
              <a:rPr lang="nl-NL" sz="4200">
                <a:solidFill>
                  <a:srgbClr val="FFFFFF"/>
                </a:solidFill>
                <a:cs typeface="Calibri Light"/>
              </a:rPr>
              <a:t>Het ondernemende menstype</a:t>
            </a:r>
            <a:endParaRPr lang="nl-NL" sz="4200">
              <a:solidFill>
                <a:srgbClr val="FFFFFF"/>
              </a:solidFill>
            </a:endParaRPr>
          </a:p>
        </p:txBody>
      </p:sp>
      <p:sp>
        <p:nvSpPr>
          <p:cNvPr id="3" name="Tijdelijke aanduiding voor inhoud 2">
            <a:extLst>
              <a:ext uri="{FF2B5EF4-FFF2-40B4-BE49-F238E27FC236}">
                <a16:creationId xmlns:a16="http://schemas.microsoft.com/office/drawing/2014/main" id="{76C67C84-D24F-4F26-A988-C0C1F0117ED5}"/>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Het ondernemende menstype wil graag invloed uitoefenen op anderen, zoals mensen ergens van overtuigen, leiding geven aan anderen of iets aan anderen verkopen. Dit menstype heeft vaak interesse voor politiek, management en/of handel. </a:t>
            </a:r>
            <a:endParaRPr lang="nl-NL"/>
          </a:p>
        </p:txBody>
      </p:sp>
    </p:spTree>
    <p:extLst>
      <p:ext uri="{BB962C8B-B14F-4D97-AF65-F5344CB8AC3E}">
        <p14:creationId xmlns:p14="http://schemas.microsoft.com/office/powerpoint/2010/main" val="3538247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A7F3E97-DC2E-42EC-982B-B4A40B6F0946}"/>
              </a:ext>
            </a:extLst>
          </p:cNvPr>
          <p:cNvSpPr>
            <a:spLocks noGrp="1"/>
          </p:cNvSpPr>
          <p:nvPr>
            <p:ph type="title"/>
          </p:nvPr>
        </p:nvSpPr>
        <p:spPr>
          <a:xfrm>
            <a:off x="961292" y="1031634"/>
            <a:ext cx="3368431" cy="4844777"/>
          </a:xfrm>
        </p:spPr>
        <p:txBody>
          <a:bodyPr>
            <a:normAutofit/>
          </a:bodyPr>
          <a:lstStyle/>
          <a:p>
            <a:r>
              <a:rPr lang="nl-NL" sz="4600">
                <a:solidFill>
                  <a:srgbClr val="FFFFFF"/>
                </a:solidFill>
                <a:cs typeface="Calibri Light"/>
              </a:rPr>
              <a:t>Het conventionele menstype</a:t>
            </a:r>
            <a:endParaRPr lang="nl-NL" sz="4600">
              <a:solidFill>
                <a:srgbClr val="FFFFFF"/>
              </a:solidFill>
            </a:endParaRPr>
          </a:p>
        </p:txBody>
      </p:sp>
      <p:sp>
        <p:nvSpPr>
          <p:cNvPr id="3" name="Tijdelijke aanduiding voor inhoud 2">
            <a:extLst>
              <a:ext uri="{FF2B5EF4-FFF2-40B4-BE49-F238E27FC236}">
                <a16:creationId xmlns:a16="http://schemas.microsoft.com/office/drawing/2014/main" id="{60E001E3-825E-4B07-BFA7-4E713657049C}"/>
              </a:ext>
            </a:extLst>
          </p:cNvPr>
          <p:cNvSpPr>
            <a:spLocks noGrp="1"/>
          </p:cNvSpPr>
          <p:nvPr>
            <p:ph idx="1"/>
          </p:nvPr>
        </p:nvSpPr>
        <p:spPr>
          <a:xfrm>
            <a:off x="5289791" y="1031634"/>
            <a:ext cx="6140590" cy="4746232"/>
          </a:xfrm>
        </p:spPr>
        <p:txBody>
          <a:bodyPr vert="horz" lIns="91440" tIns="45720" rIns="91440" bIns="45720" rtlCol="0" anchor="ctr">
            <a:normAutofit/>
          </a:bodyPr>
          <a:lstStyle/>
          <a:p>
            <a:r>
              <a:rPr lang="nl-NL">
                <a:ea typeface="+mn-lt"/>
                <a:cs typeface="+mn-lt"/>
              </a:rPr>
              <a:t>Het conventionele menstype werkt graag met gegevens, zoals data en cijfers. Dit menstype houdt ervan om regels en voorschriften te volgen en te controleren, en heeft vaak belangstelling voor administratieve en/of juridische werkzaamheden. </a:t>
            </a:r>
            <a:endParaRPr lang="nl-NL"/>
          </a:p>
        </p:txBody>
      </p:sp>
    </p:spTree>
    <p:extLst>
      <p:ext uri="{BB962C8B-B14F-4D97-AF65-F5344CB8AC3E}">
        <p14:creationId xmlns:p14="http://schemas.microsoft.com/office/powerpoint/2010/main" val="126162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0F66085-25F3-4AD0-8CB7-2F62489B9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DD32389-09B6-49E9-91E4-43D4EB72B8AB}"/>
              </a:ext>
            </a:extLst>
          </p:cNvPr>
          <p:cNvSpPr>
            <a:spLocks noGrp="1"/>
          </p:cNvSpPr>
          <p:nvPr>
            <p:ph type="title"/>
          </p:nvPr>
        </p:nvSpPr>
        <p:spPr>
          <a:xfrm>
            <a:off x="706298" y="639763"/>
            <a:ext cx="3997693" cy="5492750"/>
          </a:xfrm>
        </p:spPr>
        <p:txBody>
          <a:bodyPr>
            <a:normAutofit/>
          </a:bodyPr>
          <a:lstStyle/>
          <a:p>
            <a:r>
              <a:rPr lang="nl-NL" sz="6000">
                <a:solidFill>
                  <a:srgbClr val="FFFFFF"/>
                </a:solidFill>
                <a:cs typeface="Calibri Light"/>
              </a:rPr>
              <a:t>Opdracht over de menstypes</a:t>
            </a:r>
            <a:endParaRPr lang="nl-NL" sz="6000">
              <a:solidFill>
                <a:srgbClr val="FFFFFF"/>
              </a:solidFill>
            </a:endParaRPr>
          </a:p>
        </p:txBody>
      </p:sp>
      <p:graphicFrame>
        <p:nvGraphicFramePr>
          <p:cNvPr id="7" name="Tijdelijke aanduiding voor inhoud 2">
            <a:extLst>
              <a:ext uri="{FF2B5EF4-FFF2-40B4-BE49-F238E27FC236}">
                <a16:creationId xmlns:a16="http://schemas.microsoft.com/office/drawing/2014/main" id="{F984D2AC-50E3-498C-8B3E-91F9CD7B4F86}"/>
              </a:ext>
            </a:extLst>
          </p:cNvPr>
          <p:cNvGraphicFramePr>
            <a:graphicFrameLocks noGrp="1"/>
          </p:cNvGraphicFramePr>
          <p:nvPr>
            <p:ph idx="1"/>
            <p:extLst>
              <p:ext uri="{D42A27DB-BD31-4B8C-83A1-F6EECF244321}">
                <p14:modId xmlns:p14="http://schemas.microsoft.com/office/powerpoint/2010/main" val="3052135344"/>
              </p:ext>
            </p:extLst>
          </p:nvPr>
        </p:nvGraphicFramePr>
        <p:xfrm>
          <a:off x="5288347" y="639763"/>
          <a:ext cx="6254724" cy="5492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21077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etropolitan">
  <a:themeElements>
    <a:clrScheme name="Metropolitan">
      <a:dk1>
        <a:sysClr val="windowText" lastClr="000000"/>
      </a:dk1>
      <a:lt1>
        <a:sysClr val="window" lastClr="FFFFFF"/>
      </a:lt1>
      <a:dk2>
        <a:srgbClr val="471101"/>
      </a:dk2>
      <a:lt2>
        <a:srgbClr val="E7E8E2"/>
      </a:lt2>
      <a:accent1>
        <a:srgbClr val="A6B727"/>
      </a:accent1>
      <a:accent2>
        <a:srgbClr val="F04304"/>
      </a:accent2>
      <a:accent3>
        <a:srgbClr val="EF8606"/>
      </a:accent3>
      <a:accent4>
        <a:srgbClr val="F2C100"/>
      </a:accent4>
      <a:accent5>
        <a:srgbClr val="A65001"/>
      </a:accent5>
      <a:accent6>
        <a:srgbClr val="BA9585"/>
      </a:accent6>
      <a:hlink>
        <a:srgbClr val="00B0F0"/>
      </a:hlink>
      <a:folHlink>
        <a:srgbClr val="7F7F7F"/>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3A8A2BB7-7C5E-4EB2-B1F1-CFFF0F57E773}"/>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10</Slides>
  <Notes>0</Notes>
  <HiddenSlides>0</HiddenSlide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Kantoorthema</vt:lpstr>
      <vt:lpstr>Metropolitan</vt:lpstr>
      <vt:lpstr>Les 1 Orientatie tweede periode doorstroomgroep</vt:lpstr>
      <vt:lpstr>PowerPoint Presentation</vt:lpstr>
      <vt:lpstr>Het praktisch/realistisch menstype</vt:lpstr>
      <vt:lpstr>Het analytische/intellectuele menstype</vt:lpstr>
      <vt:lpstr>Het kunstzinnige/artistieke menstype</vt:lpstr>
      <vt:lpstr>Het sociale menstype</vt:lpstr>
      <vt:lpstr>Het ondernemende menstype</vt:lpstr>
      <vt:lpstr>Het conventionele menstype</vt:lpstr>
      <vt:lpstr>Opdracht over de menstypes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Janneke Kamstra</dc:creator>
  <cp:revision>1</cp:revision>
  <dcterms:created xsi:type="dcterms:W3CDTF">2022-02-07T13:31:09Z</dcterms:created>
  <dcterms:modified xsi:type="dcterms:W3CDTF">2022-02-07T13:51:53Z</dcterms:modified>
</cp:coreProperties>
</file>